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8280400" cy="9899650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E19B"/>
    <a:srgbClr val="37C953"/>
    <a:srgbClr val="5F5F5F"/>
    <a:srgbClr val="333333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2565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7F3D1-C36A-4039-A83A-18E2E16DD67E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998663" y="1241425"/>
            <a:ext cx="28003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D73F6-98E4-40C7-B96F-8203665F81A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4785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6D73F6-98E4-40C7-B96F-8203665F81A8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027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1030" y="1620152"/>
            <a:ext cx="7038340" cy="3446545"/>
          </a:xfrm>
        </p:spPr>
        <p:txBody>
          <a:bodyPr anchor="b"/>
          <a:lstStyle>
            <a:lvl1pPr algn="ctr">
              <a:defRPr sz="5434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5050" y="5199609"/>
            <a:ext cx="6210300" cy="2390123"/>
          </a:xfrm>
        </p:spPr>
        <p:txBody>
          <a:bodyPr/>
          <a:lstStyle>
            <a:lvl1pPr marL="0" indent="0" algn="ctr">
              <a:buNone/>
              <a:defRPr sz="2173"/>
            </a:lvl1pPr>
            <a:lvl2pPr marL="414040" indent="0" algn="ctr">
              <a:buNone/>
              <a:defRPr sz="1811"/>
            </a:lvl2pPr>
            <a:lvl3pPr marL="828081" indent="0" algn="ctr">
              <a:buNone/>
              <a:defRPr sz="1630"/>
            </a:lvl3pPr>
            <a:lvl4pPr marL="1242121" indent="0" algn="ctr">
              <a:buNone/>
              <a:defRPr sz="1449"/>
            </a:lvl4pPr>
            <a:lvl5pPr marL="1656161" indent="0" algn="ctr">
              <a:buNone/>
              <a:defRPr sz="1449"/>
            </a:lvl5pPr>
            <a:lvl6pPr marL="2070202" indent="0" algn="ctr">
              <a:buNone/>
              <a:defRPr sz="1449"/>
            </a:lvl6pPr>
            <a:lvl7pPr marL="2484242" indent="0" algn="ctr">
              <a:buNone/>
              <a:defRPr sz="1449"/>
            </a:lvl7pPr>
            <a:lvl8pPr marL="2898282" indent="0" algn="ctr">
              <a:buNone/>
              <a:defRPr sz="1449"/>
            </a:lvl8pPr>
            <a:lvl9pPr marL="3312323" indent="0" algn="ctr">
              <a:buNone/>
              <a:defRPr sz="1449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3085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7030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25662" y="527065"/>
            <a:ext cx="1785461" cy="8389496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9278" y="527065"/>
            <a:ext cx="5252879" cy="8389496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70970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1007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965" y="2468040"/>
            <a:ext cx="7141845" cy="4117979"/>
          </a:xfrm>
        </p:spPr>
        <p:txBody>
          <a:bodyPr anchor="b"/>
          <a:lstStyle>
            <a:lvl1pPr>
              <a:defRPr sz="5434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4965" y="6624977"/>
            <a:ext cx="7141845" cy="2165548"/>
          </a:xfrm>
        </p:spPr>
        <p:txBody>
          <a:bodyPr/>
          <a:lstStyle>
            <a:lvl1pPr marL="0" indent="0">
              <a:buNone/>
              <a:defRPr sz="2173">
                <a:solidFill>
                  <a:schemeClr val="tx1"/>
                </a:solidFill>
              </a:defRPr>
            </a:lvl1pPr>
            <a:lvl2pPr marL="414040" indent="0">
              <a:buNone/>
              <a:defRPr sz="1811">
                <a:solidFill>
                  <a:schemeClr val="tx1">
                    <a:tint val="75000"/>
                  </a:schemeClr>
                </a:solidFill>
              </a:defRPr>
            </a:lvl2pPr>
            <a:lvl3pPr marL="828081" indent="0">
              <a:buNone/>
              <a:defRPr sz="1630">
                <a:solidFill>
                  <a:schemeClr val="tx1">
                    <a:tint val="75000"/>
                  </a:schemeClr>
                </a:solidFill>
              </a:defRPr>
            </a:lvl3pPr>
            <a:lvl4pPr marL="1242121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4pPr>
            <a:lvl5pPr marL="1656161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5pPr>
            <a:lvl6pPr marL="2070202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6pPr>
            <a:lvl7pPr marL="2484242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7pPr>
            <a:lvl8pPr marL="2898282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8pPr>
            <a:lvl9pPr marL="3312323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5478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9278" y="2635323"/>
            <a:ext cx="3519170" cy="628123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953" y="2635323"/>
            <a:ext cx="3519170" cy="628123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9156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6" y="527067"/>
            <a:ext cx="7141845" cy="191347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0357" y="2426790"/>
            <a:ext cx="3502997" cy="1189332"/>
          </a:xfrm>
        </p:spPr>
        <p:txBody>
          <a:bodyPr anchor="b"/>
          <a:lstStyle>
            <a:lvl1pPr marL="0" indent="0">
              <a:buNone/>
              <a:defRPr sz="2173" b="1"/>
            </a:lvl1pPr>
            <a:lvl2pPr marL="414040" indent="0">
              <a:buNone/>
              <a:defRPr sz="1811" b="1"/>
            </a:lvl2pPr>
            <a:lvl3pPr marL="828081" indent="0">
              <a:buNone/>
              <a:defRPr sz="1630" b="1"/>
            </a:lvl3pPr>
            <a:lvl4pPr marL="1242121" indent="0">
              <a:buNone/>
              <a:defRPr sz="1449" b="1"/>
            </a:lvl4pPr>
            <a:lvl5pPr marL="1656161" indent="0">
              <a:buNone/>
              <a:defRPr sz="1449" b="1"/>
            </a:lvl5pPr>
            <a:lvl6pPr marL="2070202" indent="0">
              <a:buNone/>
              <a:defRPr sz="1449" b="1"/>
            </a:lvl6pPr>
            <a:lvl7pPr marL="2484242" indent="0">
              <a:buNone/>
              <a:defRPr sz="1449" b="1"/>
            </a:lvl7pPr>
            <a:lvl8pPr marL="2898282" indent="0">
              <a:buNone/>
              <a:defRPr sz="1449" b="1"/>
            </a:lvl8pPr>
            <a:lvl9pPr marL="3312323" indent="0">
              <a:buNone/>
              <a:defRPr sz="1449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357" y="3616122"/>
            <a:ext cx="3502997" cy="5318771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91953" y="2426790"/>
            <a:ext cx="3520249" cy="1189332"/>
          </a:xfrm>
        </p:spPr>
        <p:txBody>
          <a:bodyPr anchor="b"/>
          <a:lstStyle>
            <a:lvl1pPr marL="0" indent="0">
              <a:buNone/>
              <a:defRPr sz="2173" b="1"/>
            </a:lvl1pPr>
            <a:lvl2pPr marL="414040" indent="0">
              <a:buNone/>
              <a:defRPr sz="1811" b="1"/>
            </a:lvl2pPr>
            <a:lvl3pPr marL="828081" indent="0">
              <a:buNone/>
              <a:defRPr sz="1630" b="1"/>
            </a:lvl3pPr>
            <a:lvl4pPr marL="1242121" indent="0">
              <a:buNone/>
              <a:defRPr sz="1449" b="1"/>
            </a:lvl4pPr>
            <a:lvl5pPr marL="1656161" indent="0">
              <a:buNone/>
              <a:defRPr sz="1449" b="1"/>
            </a:lvl5pPr>
            <a:lvl6pPr marL="2070202" indent="0">
              <a:buNone/>
              <a:defRPr sz="1449" b="1"/>
            </a:lvl6pPr>
            <a:lvl7pPr marL="2484242" indent="0">
              <a:buNone/>
              <a:defRPr sz="1449" b="1"/>
            </a:lvl7pPr>
            <a:lvl8pPr marL="2898282" indent="0">
              <a:buNone/>
              <a:defRPr sz="1449" b="1"/>
            </a:lvl8pPr>
            <a:lvl9pPr marL="3312323" indent="0">
              <a:buNone/>
              <a:defRPr sz="1449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91953" y="3616122"/>
            <a:ext cx="3520249" cy="5318771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7795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2406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1919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6" y="659977"/>
            <a:ext cx="2670645" cy="2309918"/>
          </a:xfrm>
        </p:spPr>
        <p:txBody>
          <a:bodyPr anchor="b"/>
          <a:lstStyle>
            <a:lvl1pPr>
              <a:defRPr sz="2898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0248" y="1425368"/>
            <a:ext cx="4191953" cy="7035168"/>
          </a:xfrm>
        </p:spPr>
        <p:txBody>
          <a:bodyPr/>
          <a:lstStyle>
            <a:lvl1pPr>
              <a:defRPr sz="2898"/>
            </a:lvl1pPr>
            <a:lvl2pPr>
              <a:defRPr sz="2536"/>
            </a:lvl2pPr>
            <a:lvl3pPr>
              <a:defRPr sz="2173"/>
            </a:lvl3pPr>
            <a:lvl4pPr>
              <a:defRPr sz="1811"/>
            </a:lvl4pPr>
            <a:lvl5pPr>
              <a:defRPr sz="1811"/>
            </a:lvl5pPr>
            <a:lvl6pPr>
              <a:defRPr sz="1811"/>
            </a:lvl6pPr>
            <a:lvl7pPr>
              <a:defRPr sz="1811"/>
            </a:lvl7pPr>
            <a:lvl8pPr>
              <a:defRPr sz="1811"/>
            </a:lvl8pPr>
            <a:lvl9pPr>
              <a:defRPr sz="1811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56" y="2969895"/>
            <a:ext cx="2670645" cy="5502098"/>
          </a:xfrm>
        </p:spPr>
        <p:txBody>
          <a:bodyPr/>
          <a:lstStyle>
            <a:lvl1pPr marL="0" indent="0">
              <a:buNone/>
              <a:defRPr sz="1449"/>
            </a:lvl1pPr>
            <a:lvl2pPr marL="414040" indent="0">
              <a:buNone/>
              <a:defRPr sz="1268"/>
            </a:lvl2pPr>
            <a:lvl3pPr marL="828081" indent="0">
              <a:buNone/>
              <a:defRPr sz="1087"/>
            </a:lvl3pPr>
            <a:lvl4pPr marL="1242121" indent="0">
              <a:buNone/>
              <a:defRPr sz="906"/>
            </a:lvl4pPr>
            <a:lvl5pPr marL="1656161" indent="0">
              <a:buNone/>
              <a:defRPr sz="906"/>
            </a:lvl5pPr>
            <a:lvl6pPr marL="2070202" indent="0">
              <a:buNone/>
              <a:defRPr sz="906"/>
            </a:lvl6pPr>
            <a:lvl7pPr marL="2484242" indent="0">
              <a:buNone/>
              <a:defRPr sz="906"/>
            </a:lvl7pPr>
            <a:lvl8pPr marL="2898282" indent="0">
              <a:buNone/>
              <a:defRPr sz="906"/>
            </a:lvl8pPr>
            <a:lvl9pPr marL="3312323" indent="0">
              <a:buNone/>
              <a:defRPr sz="906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8164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6" y="659977"/>
            <a:ext cx="2670645" cy="2309918"/>
          </a:xfrm>
        </p:spPr>
        <p:txBody>
          <a:bodyPr anchor="b"/>
          <a:lstStyle>
            <a:lvl1pPr>
              <a:defRPr sz="2898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20248" y="1425368"/>
            <a:ext cx="4191953" cy="7035168"/>
          </a:xfrm>
        </p:spPr>
        <p:txBody>
          <a:bodyPr anchor="t"/>
          <a:lstStyle>
            <a:lvl1pPr marL="0" indent="0">
              <a:buNone/>
              <a:defRPr sz="2898"/>
            </a:lvl1pPr>
            <a:lvl2pPr marL="414040" indent="0">
              <a:buNone/>
              <a:defRPr sz="2536"/>
            </a:lvl2pPr>
            <a:lvl3pPr marL="828081" indent="0">
              <a:buNone/>
              <a:defRPr sz="2173"/>
            </a:lvl3pPr>
            <a:lvl4pPr marL="1242121" indent="0">
              <a:buNone/>
              <a:defRPr sz="1811"/>
            </a:lvl4pPr>
            <a:lvl5pPr marL="1656161" indent="0">
              <a:buNone/>
              <a:defRPr sz="1811"/>
            </a:lvl5pPr>
            <a:lvl6pPr marL="2070202" indent="0">
              <a:buNone/>
              <a:defRPr sz="1811"/>
            </a:lvl6pPr>
            <a:lvl7pPr marL="2484242" indent="0">
              <a:buNone/>
              <a:defRPr sz="1811"/>
            </a:lvl7pPr>
            <a:lvl8pPr marL="2898282" indent="0">
              <a:buNone/>
              <a:defRPr sz="1811"/>
            </a:lvl8pPr>
            <a:lvl9pPr marL="3312323" indent="0">
              <a:buNone/>
              <a:defRPr sz="1811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56" y="2969895"/>
            <a:ext cx="2670645" cy="5502098"/>
          </a:xfrm>
        </p:spPr>
        <p:txBody>
          <a:bodyPr/>
          <a:lstStyle>
            <a:lvl1pPr marL="0" indent="0">
              <a:buNone/>
              <a:defRPr sz="1449"/>
            </a:lvl1pPr>
            <a:lvl2pPr marL="414040" indent="0">
              <a:buNone/>
              <a:defRPr sz="1268"/>
            </a:lvl2pPr>
            <a:lvl3pPr marL="828081" indent="0">
              <a:buNone/>
              <a:defRPr sz="1087"/>
            </a:lvl3pPr>
            <a:lvl4pPr marL="1242121" indent="0">
              <a:buNone/>
              <a:defRPr sz="906"/>
            </a:lvl4pPr>
            <a:lvl5pPr marL="1656161" indent="0">
              <a:buNone/>
              <a:defRPr sz="906"/>
            </a:lvl5pPr>
            <a:lvl6pPr marL="2070202" indent="0">
              <a:buNone/>
              <a:defRPr sz="906"/>
            </a:lvl6pPr>
            <a:lvl7pPr marL="2484242" indent="0">
              <a:buNone/>
              <a:defRPr sz="906"/>
            </a:lvl7pPr>
            <a:lvl8pPr marL="2898282" indent="0">
              <a:buNone/>
              <a:defRPr sz="906"/>
            </a:lvl8pPr>
            <a:lvl9pPr marL="3312323" indent="0">
              <a:buNone/>
              <a:defRPr sz="906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9329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9278" y="527067"/>
            <a:ext cx="7141845" cy="1913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9278" y="2635323"/>
            <a:ext cx="7141845" cy="6281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9278" y="9175511"/>
            <a:ext cx="1863090" cy="5270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3C1C3-25B6-471C-A6EF-AF3F695AA46D}" type="datetimeFigureOut">
              <a:rPr lang="zh-TW" altLang="en-US" smtClean="0"/>
              <a:t>2026/8/26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2883" y="9175511"/>
            <a:ext cx="2794635" cy="5270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48033" y="9175511"/>
            <a:ext cx="1863090" cy="5270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D40E7-918B-4704-801D-970AF73F3D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164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28081" rtl="0" eaLnBrk="1" latinLnBrk="0" hangingPunct="1">
        <a:lnSpc>
          <a:spcPct val="90000"/>
        </a:lnSpc>
        <a:spcBef>
          <a:spcPct val="0"/>
        </a:spcBef>
        <a:buNone/>
        <a:defRPr sz="39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7020" indent="-207020" algn="l" defTabSz="828081" rtl="0" eaLnBrk="1" latinLnBrk="0" hangingPunct="1">
        <a:lnSpc>
          <a:spcPct val="90000"/>
        </a:lnSpc>
        <a:spcBef>
          <a:spcPts val="906"/>
        </a:spcBef>
        <a:buFont typeface="Arial" panose="020B0604020202020204" pitchFamily="34" charset="0"/>
        <a:buChar char="•"/>
        <a:defRPr sz="2536" kern="1200">
          <a:solidFill>
            <a:schemeClr val="tx1"/>
          </a:solidFill>
          <a:latin typeface="+mn-lt"/>
          <a:ea typeface="+mn-ea"/>
          <a:cs typeface="+mn-cs"/>
        </a:defRPr>
      </a:lvl1pPr>
      <a:lvl2pPr marL="621060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2pPr>
      <a:lvl3pPr marL="1035101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811" kern="1200">
          <a:solidFill>
            <a:schemeClr val="tx1"/>
          </a:solidFill>
          <a:latin typeface="+mn-lt"/>
          <a:ea typeface="+mn-ea"/>
          <a:cs typeface="+mn-cs"/>
        </a:defRPr>
      </a:lvl3pPr>
      <a:lvl4pPr marL="1449141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4pPr>
      <a:lvl5pPr marL="1863181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5pPr>
      <a:lvl6pPr marL="2277222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6pPr>
      <a:lvl7pPr marL="2691262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7pPr>
      <a:lvl8pPr marL="3105302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8pPr>
      <a:lvl9pPr marL="3519343" indent="-207020" algn="l" defTabSz="828081" rtl="0" eaLnBrk="1" latinLnBrk="0" hangingPunct="1">
        <a:lnSpc>
          <a:spcPct val="90000"/>
        </a:lnSpc>
        <a:spcBef>
          <a:spcPts val="453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1pPr>
      <a:lvl2pPr marL="414040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2pPr>
      <a:lvl3pPr marL="828081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3pPr>
      <a:lvl4pPr marL="1242121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4pPr>
      <a:lvl5pPr marL="1656161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5pPr>
      <a:lvl6pPr marL="2070202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6pPr>
      <a:lvl7pPr marL="2484242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7pPr>
      <a:lvl8pPr marL="2898282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8pPr>
      <a:lvl9pPr marL="3312323" algn="l" defTabSz="828081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/>
          <p:cNvSpPr txBox="1"/>
          <p:nvPr/>
        </p:nvSpPr>
        <p:spPr>
          <a:xfrm>
            <a:off x="373165" y="519449"/>
            <a:ext cx="4488729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600"/>
              </a:lnSpc>
              <a:spcBef>
                <a:spcPts val="200"/>
              </a:spcBef>
            </a:pPr>
            <a:r>
              <a:rPr lang="zh-TW" altLang="en-US" sz="2400" b="1" dirty="0">
                <a:solidFill>
                  <a:srgbClr val="4D4D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案例名稱</a:t>
            </a:r>
            <a:r>
              <a:rPr lang="en-US" altLang="zh-TW" sz="2400" b="1" dirty="0">
                <a:solidFill>
                  <a:srgbClr val="4D4D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b="1" dirty="0">
                <a:solidFill>
                  <a:srgbClr val="4D4D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微軟正黑體</a:t>
            </a:r>
            <a:r>
              <a:rPr lang="en-US" altLang="zh-TW" sz="2400" b="1" dirty="0">
                <a:solidFill>
                  <a:srgbClr val="4D4D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Bold #24)</a:t>
            </a:r>
          </a:p>
          <a:p>
            <a:pPr>
              <a:lnSpc>
                <a:spcPts val="1600"/>
              </a:lnSpc>
              <a:spcBef>
                <a:spcPts val="200"/>
              </a:spcBef>
            </a:pPr>
            <a:r>
              <a:rPr lang="zh-TW" altLang="en-US" sz="1500" b="1" dirty="0">
                <a:solidFill>
                  <a:srgbClr val="4D4D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英文名稱</a:t>
            </a:r>
            <a:r>
              <a:rPr lang="en-US" altLang="zh-TW" sz="1500" b="1" dirty="0">
                <a:solidFill>
                  <a:srgbClr val="4D4D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500" b="1" dirty="0">
                <a:solidFill>
                  <a:srgbClr val="4D4D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微軟正黑體</a:t>
            </a:r>
            <a:r>
              <a:rPr lang="en-US" altLang="zh-TW" sz="1500" b="1" dirty="0">
                <a:solidFill>
                  <a:srgbClr val="4D4D4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Bold #15)</a:t>
            </a:r>
          </a:p>
        </p:txBody>
      </p:sp>
      <p:sp>
        <p:nvSpPr>
          <p:cNvPr id="48" name="文字方塊 47"/>
          <p:cNvSpPr txBox="1"/>
          <p:nvPr/>
        </p:nvSpPr>
        <p:spPr>
          <a:xfrm>
            <a:off x="5855899" y="7107969"/>
            <a:ext cx="1991251" cy="192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35"/>
              </a:spcBef>
            </a:pPr>
            <a:r>
              <a:rPr lang="zh-TW" altLang="en-US" sz="650" dirty="0">
                <a:solidFill>
                  <a:srgbClr val="5F5F5F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圖說欄位內文：微軟正黑體</a:t>
            </a:r>
            <a:r>
              <a:rPr lang="en-US" altLang="zh-TW" sz="650" dirty="0">
                <a:solidFill>
                  <a:srgbClr val="5F5F5F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light #6.5 </a:t>
            </a:r>
            <a:r>
              <a:rPr lang="zh-TW" altLang="en-US" sz="650" dirty="0">
                <a:solidFill>
                  <a:srgbClr val="5F5F5F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透明度：</a:t>
            </a:r>
            <a:r>
              <a:rPr lang="en-US" altLang="zh-TW" sz="650" dirty="0">
                <a:solidFill>
                  <a:srgbClr val="5F5F5F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90</a:t>
            </a:r>
          </a:p>
        </p:txBody>
      </p:sp>
      <p:sp>
        <p:nvSpPr>
          <p:cNvPr id="87" name="文字方塊 86"/>
          <p:cNvSpPr txBox="1"/>
          <p:nvPr/>
        </p:nvSpPr>
        <p:spPr>
          <a:xfrm>
            <a:off x="373165" y="7353942"/>
            <a:ext cx="3602303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35"/>
              </a:spcBef>
            </a:pPr>
            <a:r>
              <a:rPr lang="zh-TW" altLang="en-US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文字說明</a:t>
            </a:r>
          </a:p>
          <a:p>
            <a:pPr algn="just">
              <a:spcBef>
                <a:spcPts val="135"/>
              </a:spcBef>
            </a:pPr>
            <a:r>
              <a:rPr lang="zh-TW" altLang="en-US" sz="850" b="1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小標：微軟正黑</a:t>
            </a:r>
            <a:r>
              <a:rPr lang="en-US" altLang="zh-TW" sz="850" b="1" dirty="0" err="1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blod</a:t>
            </a:r>
            <a:r>
              <a:rPr lang="en-US" altLang="zh-TW" sz="850" b="1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 #8.5</a:t>
            </a:r>
          </a:p>
          <a:p>
            <a:pPr algn="just">
              <a:spcBef>
                <a:spcPts val="135"/>
              </a:spcBef>
            </a:pPr>
            <a:r>
              <a:rPr lang="zh-TW" altLang="en-US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內文：微軟正黑</a:t>
            </a:r>
            <a:r>
              <a:rPr lang="en-US" altLang="zh-TW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light #8.5</a:t>
            </a:r>
          </a:p>
          <a:p>
            <a:pPr algn="just">
              <a:spcBef>
                <a:spcPts val="135"/>
              </a:spcBef>
            </a:pPr>
            <a:r>
              <a:rPr lang="zh-TW" altLang="en-US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行距：</a:t>
            </a:r>
            <a:r>
              <a:rPr lang="en-US" altLang="zh-TW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13.5pt</a:t>
            </a:r>
          </a:p>
          <a:p>
            <a:pPr algn="just">
              <a:spcBef>
                <a:spcPts val="135"/>
              </a:spcBef>
            </a:pPr>
            <a:r>
              <a:rPr lang="zh-TW" altLang="en-US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文字顏色 </a:t>
            </a:r>
            <a:r>
              <a:rPr lang="en-US" altLang="zh-TW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( </a:t>
            </a:r>
            <a:r>
              <a:rPr lang="zh-TW" altLang="en-US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須為</a:t>
            </a:r>
            <a:r>
              <a:rPr lang="en-US" altLang="zh-TW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CMYK)</a:t>
            </a:r>
            <a:r>
              <a:rPr lang="zh-TW" altLang="en-US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：</a:t>
            </a:r>
            <a:r>
              <a:rPr lang="en-US" altLang="zh-TW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K90</a:t>
            </a:r>
          </a:p>
        </p:txBody>
      </p:sp>
      <p:grpSp>
        <p:nvGrpSpPr>
          <p:cNvPr id="20" name="群組 19">
            <a:extLst>
              <a:ext uri="{FF2B5EF4-FFF2-40B4-BE49-F238E27FC236}">
                <a16:creationId xmlns:a16="http://schemas.microsoft.com/office/drawing/2014/main" id="{E8C5966E-037C-00D7-F441-486172331760}"/>
              </a:ext>
            </a:extLst>
          </p:cNvPr>
          <p:cNvGrpSpPr/>
          <p:nvPr/>
        </p:nvGrpSpPr>
        <p:grpSpPr>
          <a:xfrm>
            <a:off x="3916271" y="6628916"/>
            <a:ext cx="3763680" cy="192360"/>
            <a:chOff x="3916271" y="6628916"/>
            <a:chExt cx="3763680" cy="192360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92F32151-E96E-4E59-98AF-6D8386040F9E}"/>
                </a:ext>
              </a:extLst>
            </p:cNvPr>
            <p:cNvSpPr/>
            <p:nvPr/>
          </p:nvSpPr>
          <p:spPr>
            <a:xfrm rot="16200000">
              <a:off x="5735387" y="4840003"/>
              <a:ext cx="125447" cy="376368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rgbClr val="00B050"/>
                </a:solidFill>
              </a:endParaRPr>
            </a:p>
          </p:txBody>
        </p:sp>
        <p:sp>
          <p:nvSpPr>
            <p:cNvPr id="81" name="文字方塊 80">
              <a:extLst>
                <a:ext uri="{FF2B5EF4-FFF2-40B4-BE49-F238E27FC236}">
                  <a16:creationId xmlns:a16="http://schemas.microsoft.com/office/drawing/2014/main" id="{4FFC7BE1-9565-4237-985B-EF8699B54015}"/>
                </a:ext>
              </a:extLst>
            </p:cNvPr>
            <p:cNvSpPr txBox="1"/>
            <p:nvPr/>
          </p:nvSpPr>
          <p:spPr>
            <a:xfrm>
              <a:off x="5138314" y="6628916"/>
              <a:ext cx="1319592" cy="1923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135"/>
                </a:spcBef>
              </a:pPr>
              <a:r>
                <a:rPr lang="zh-TW" altLang="en-US" sz="650" dirty="0">
                  <a:solidFill>
                    <a:schemeClr val="accent6">
                      <a:lumMod val="75000"/>
                    </a:schemeClr>
                  </a:solidFill>
                  <a:latin typeface="微軟正黑體 Light" panose="020B0304030504040204" pitchFamily="34" charset="-120"/>
                  <a:ea typeface="微軟正黑體 Light" panose="020B0304030504040204" pitchFamily="34" charset="-120"/>
                  <a:cs typeface="微軟正黑體 Light" panose="020B0304030504040204" pitchFamily="34" charset="-120"/>
                </a:rPr>
                <a:t>圖  片  與  圖  片  間  格  距  離</a:t>
              </a:r>
              <a:endParaRPr lang="en-US" altLang="zh-TW" sz="65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endParaRPr>
            </a:p>
          </p:txBody>
        </p: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F974F637-E9E7-A124-43D6-F94F865DE12D}"/>
              </a:ext>
            </a:extLst>
          </p:cNvPr>
          <p:cNvGrpSpPr/>
          <p:nvPr/>
        </p:nvGrpSpPr>
        <p:grpSpPr>
          <a:xfrm>
            <a:off x="7483806" y="4693920"/>
            <a:ext cx="384721" cy="1770878"/>
            <a:chOff x="7483806" y="4693920"/>
            <a:chExt cx="384721" cy="177087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834CE18-C98F-4D29-9C81-3A802927593B}"/>
                </a:ext>
              </a:extLst>
            </p:cNvPr>
            <p:cNvSpPr/>
            <p:nvPr/>
          </p:nvSpPr>
          <p:spPr>
            <a:xfrm>
              <a:off x="7570124" y="4693920"/>
              <a:ext cx="110836" cy="1770878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rgbClr val="00B050"/>
                </a:solidFill>
              </a:endParaRPr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06EB08F4-AAD0-46F1-A0B4-2D4DBD2467DD}"/>
                </a:ext>
              </a:extLst>
            </p:cNvPr>
            <p:cNvSpPr txBox="1"/>
            <p:nvPr/>
          </p:nvSpPr>
          <p:spPr>
            <a:xfrm>
              <a:off x="7483806" y="4980958"/>
              <a:ext cx="384721" cy="119680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en-US" altLang="zh-TW" sz="65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650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圖   片  與  圖  片  間  格  距  離</a:t>
              </a:r>
            </a:p>
          </p:txBody>
        </p:sp>
      </p:grpSp>
      <p:sp>
        <p:nvSpPr>
          <p:cNvPr id="90" name="矩形 89">
            <a:extLst>
              <a:ext uri="{FF2B5EF4-FFF2-40B4-BE49-F238E27FC236}">
                <a16:creationId xmlns:a16="http://schemas.microsoft.com/office/drawing/2014/main" id="{0C599D8B-600E-41DD-8F8F-2DCF401E5552}"/>
              </a:ext>
            </a:extLst>
          </p:cNvPr>
          <p:cNvSpPr/>
          <p:nvPr/>
        </p:nvSpPr>
        <p:spPr>
          <a:xfrm rot="16200000">
            <a:off x="4073091" y="3521883"/>
            <a:ext cx="146986" cy="7365986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50"/>
              </a:solidFill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A8AEAB0A-470D-4E3D-BE94-F8E8BB0C7A02}"/>
              </a:ext>
            </a:extLst>
          </p:cNvPr>
          <p:cNvSpPr/>
          <p:nvPr/>
        </p:nvSpPr>
        <p:spPr>
          <a:xfrm rot="16200000">
            <a:off x="1238752" y="6617623"/>
            <a:ext cx="2051979" cy="3602303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50"/>
              </a:solidFill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8C36EBB8-66A9-44A2-8EE7-46CCBF26A9A1}"/>
              </a:ext>
            </a:extLst>
          </p:cNvPr>
          <p:cNvSpPr/>
          <p:nvPr/>
        </p:nvSpPr>
        <p:spPr>
          <a:xfrm rot="16200000">
            <a:off x="5002434" y="6617622"/>
            <a:ext cx="2051979" cy="3602303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50"/>
              </a:solidFill>
            </a:endParaRPr>
          </a:p>
        </p:txBody>
      </p:sp>
      <p:sp>
        <p:nvSpPr>
          <p:cNvPr id="93" name="文字方塊 92">
            <a:extLst>
              <a:ext uri="{FF2B5EF4-FFF2-40B4-BE49-F238E27FC236}">
                <a16:creationId xmlns:a16="http://schemas.microsoft.com/office/drawing/2014/main" id="{17B60061-697E-4A34-8C96-138E227DB397}"/>
              </a:ext>
            </a:extLst>
          </p:cNvPr>
          <p:cNvSpPr txBox="1"/>
          <p:nvPr/>
        </p:nvSpPr>
        <p:spPr>
          <a:xfrm>
            <a:off x="1898289" y="8327923"/>
            <a:ext cx="102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35"/>
              </a:spcBef>
            </a:pPr>
            <a:r>
              <a:rPr lang="zh-TW" altLang="en-US" sz="14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文字框</a:t>
            </a:r>
            <a:endParaRPr lang="en-US" altLang="zh-TW" sz="1400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</p:txBody>
      </p:sp>
      <p:sp>
        <p:nvSpPr>
          <p:cNvPr id="94" name="文字方塊 93">
            <a:extLst>
              <a:ext uri="{FF2B5EF4-FFF2-40B4-BE49-F238E27FC236}">
                <a16:creationId xmlns:a16="http://schemas.microsoft.com/office/drawing/2014/main" id="{D51360C4-29C1-470D-B6E4-6F7595064313}"/>
              </a:ext>
            </a:extLst>
          </p:cNvPr>
          <p:cNvSpPr txBox="1"/>
          <p:nvPr/>
        </p:nvSpPr>
        <p:spPr>
          <a:xfrm>
            <a:off x="5706577" y="8327923"/>
            <a:ext cx="102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35"/>
              </a:spcBef>
            </a:pPr>
            <a:r>
              <a:rPr lang="zh-TW" altLang="en-US" sz="14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文字框</a:t>
            </a:r>
            <a:endParaRPr lang="en-US" altLang="zh-TW" sz="1400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</p:txBody>
      </p:sp>
      <p:sp>
        <p:nvSpPr>
          <p:cNvPr id="95" name="文字方塊 94">
            <a:extLst>
              <a:ext uri="{FF2B5EF4-FFF2-40B4-BE49-F238E27FC236}">
                <a16:creationId xmlns:a16="http://schemas.microsoft.com/office/drawing/2014/main" id="{33C3753F-0DA5-4062-A6B0-256DDABD4646}"/>
              </a:ext>
            </a:extLst>
          </p:cNvPr>
          <p:cNvSpPr txBox="1"/>
          <p:nvPr/>
        </p:nvSpPr>
        <p:spPr>
          <a:xfrm>
            <a:off x="2207684" y="3335909"/>
            <a:ext cx="3763681" cy="1349087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35"/>
              </a:spcBef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圖片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  <a:p>
            <a:pPr algn="ctr">
              <a:spcBef>
                <a:spcPts val="135"/>
              </a:spcBef>
            </a:pP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(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至少一張全景圖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)</a:t>
            </a:r>
          </a:p>
          <a:p>
            <a:pPr algn="ctr">
              <a:spcBef>
                <a:spcPts val="135"/>
              </a:spcBef>
            </a:pPr>
            <a:r>
              <a:rPr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備註</a:t>
            </a:r>
            <a:r>
              <a:rPr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:</a:t>
            </a:r>
            <a:r>
              <a:rPr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請注意照片解析度</a:t>
            </a:r>
            <a:endParaRPr lang="en-US" altLang="zh-TW" sz="2000" b="1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  <a:p>
            <a:pPr algn="ctr">
              <a:spcBef>
                <a:spcPts val="135"/>
              </a:spcBef>
            </a:pPr>
            <a:r>
              <a:rPr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(</a:t>
            </a:r>
            <a:r>
              <a:rPr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避免</a:t>
            </a:r>
            <a:r>
              <a:rPr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PPT</a:t>
            </a:r>
            <a:r>
              <a:rPr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壓縮圖片</a:t>
            </a:r>
            <a:r>
              <a:rPr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)</a:t>
            </a: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87B0DFBD-1886-4313-98E2-E5646FDF7E18}"/>
              </a:ext>
            </a:extLst>
          </p:cNvPr>
          <p:cNvSpPr/>
          <p:nvPr/>
        </p:nvSpPr>
        <p:spPr>
          <a:xfrm rot="16200000">
            <a:off x="3599650" y="-2681177"/>
            <a:ext cx="1093861" cy="7365987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50"/>
              </a:solidFill>
            </a:endParaRP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BBC4F4E1-4E21-4D9D-B172-5F7AE0067B84}"/>
              </a:ext>
            </a:extLst>
          </p:cNvPr>
          <p:cNvSpPr txBox="1"/>
          <p:nvPr/>
        </p:nvSpPr>
        <p:spPr>
          <a:xfrm>
            <a:off x="1822003" y="5031954"/>
            <a:ext cx="4649160" cy="646331"/>
          </a:xfrm>
          <a:prstGeom prst="rect">
            <a:avLst/>
          </a:prstGeom>
          <a:noFill/>
          <a:ln>
            <a:solidFill>
              <a:srgbClr val="D2E19B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35"/>
              </a:spcBef>
            </a:pPr>
            <a:r>
              <a:rPr lang="zh-TW" altLang="en-US" sz="18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綠色框及文字為</a:t>
            </a:r>
            <a:r>
              <a:rPr lang="zh-TW" altLang="en-US" sz="1800" b="1" u="sng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說明參考範本用</a:t>
            </a:r>
            <a:r>
              <a:rPr lang="zh-TW" altLang="en-US" sz="18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，請於編排時刪除，僅留下案例相關內容及照片即可。</a:t>
            </a:r>
            <a:endParaRPr lang="en-US" altLang="zh-TW" sz="1800" b="1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24AA367-C814-EAF9-94F8-0F814FC91A6B}"/>
              </a:ext>
            </a:extLst>
          </p:cNvPr>
          <p:cNvSpPr/>
          <p:nvPr/>
        </p:nvSpPr>
        <p:spPr>
          <a:xfrm rot="16200000">
            <a:off x="928614" y="543455"/>
            <a:ext cx="393242" cy="150134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0000"/>
              </a:solidFill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446C11D9-B236-28B6-44D6-93E8DBCF425B}"/>
              </a:ext>
            </a:extLst>
          </p:cNvPr>
          <p:cNvSpPr txBox="1"/>
          <p:nvPr/>
        </p:nvSpPr>
        <p:spPr>
          <a:xfrm>
            <a:off x="4795650" y="752238"/>
            <a:ext cx="2873587" cy="738664"/>
          </a:xfrm>
          <a:prstGeom prst="rect">
            <a:avLst/>
          </a:prstGeom>
          <a:noFill/>
          <a:ln w="12700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 marR="0" algn="just" rtl="0"/>
            <a:r>
              <a:rPr lang="zh-TW" altLang="en-US" sz="1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單位職稱請依</a:t>
            </a:r>
            <a:r>
              <a:rPr lang="zh-TW" altLang="en-US" sz="1400" dirty="0">
                <a:solidFill>
                  <a:schemeClr val="accent6">
                    <a:lumMod val="75000"/>
                  </a:schemeClr>
                </a:solidFill>
                <a:highlight>
                  <a:srgbClr val="FFFF00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報名單位為主</a:t>
            </a:r>
            <a:r>
              <a:rPr lang="zh-TW" altLang="en-US" sz="1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，選擇“設計單位”或“主辦機關”</a:t>
            </a:r>
            <a:r>
              <a:rPr lang="zh-TW" altLang="en-US" sz="1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其中一項填寫</a:t>
            </a:r>
            <a:r>
              <a:rPr lang="zh-TW" altLang="en-US" sz="1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，並刪除不需要的文字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CA9F9A9-D530-0830-AD81-9AE65E83CA87}"/>
              </a:ext>
            </a:extLst>
          </p:cNvPr>
          <p:cNvSpPr/>
          <p:nvPr/>
        </p:nvSpPr>
        <p:spPr>
          <a:xfrm>
            <a:off x="463587" y="1698370"/>
            <a:ext cx="7365987" cy="5433013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369022" y="1110568"/>
            <a:ext cx="3847656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  <a:spcBef>
                <a:spcPts val="135"/>
              </a:spcBef>
            </a:pPr>
            <a:r>
              <a:rPr lang="zh-TW" altLang="en-US" sz="12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設計單位</a:t>
            </a:r>
            <a:r>
              <a:rPr lang="en-US" altLang="zh-TW" sz="12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2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主辦機關：</a:t>
            </a:r>
            <a:r>
              <a:rPr lang="en-US" altLang="zh-TW" sz="12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0000</a:t>
            </a:r>
            <a:r>
              <a:rPr lang="zh-TW" altLang="en-US" sz="12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  <a:r>
              <a:rPr lang="en-US" altLang="zh-TW" sz="12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</a:t>
            </a:r>
            <a:r>
              <a:rPr lang="en-US" altLang="zh-TW" sz="12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Regular#12)</a:t>
            </a:r>
          </a:p>
          <a:p>
            <a:pPr>
              <a:lnSpc>
                <a:spcPts val="1200"/>
              </a:lnSpc>
              <a:spcBef>
                <a:spcPts val="135"/>
              </a:spcBef>
            </a:pPr>
            <a:r>
              <a:rPr lang="en-US" altLang="zh-TW" sz="105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Design/Organization</a:t>
            </a:r>
            <a:r>
              <a:rPr lang="zh-TW" altLang="en-US" sz="105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：公司英文名稱</a:t>
            </a:r>
            <a:r>
              <a:rPr lang="en-US" altLang="zh-TW" sz="105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05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</a:t>
            </a:r>
            <a:r>
              <a:rPr lang="en-US" altLang="zh-TW" sz="105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Regular#10)</a:t>
            </a:r>
          </a:p>
          <a:p>
            <a:pPr>
              <a:lnSpc>
                <a:spcPts val="1200"/>
              </a:lnSpc>
              <a:spcBef>
                <a:spcPts val="135"/>
              </a:spcBef>
            </a:pPr>
            <a:endParaRPr lang="en-US" altLang="zh-TW" sz="12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F4E2A39E-951C-56B7-6E71-5F184E731516}"/>
              </a:ext>
            </a:extLst>
          </p:cNvPr>
          <p:cNvCxnSpPr/>
          <p:nvPr/>
        </p:nvCxnSpPr>
        <p:spPr>
          <a:xfrm>
            <a:off x="1875908" y="1097506"/>
            <a:ext cx="290967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929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字方塊 30"/>
          <p:cNvSpPr txBox="1"/>
          <p:nvPr/>
        </p:nvSpPr>
        <p:spPr>
          <a:xfrm>
            <a:off x="522370" y="522019"/>
            <a:ext cx="2412840" cy="897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作品名稱：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微軟正黑體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#6.5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號字，行距固定行高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11pt)  </a:t>
            </a:r>
            <a:endParaRPr lang="zh-TW" altLang="en-US" sz="654" kern="1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主辦單位：</a:t>
            </a: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景觀設計：</a:t>
            </a: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參  與  者：</a:t>
            </a: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施工單位：</a:t>
            </a: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地        點：</a:t>
            </a: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空間性質：請選填下方條列關鍵字 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可複選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endParaRPr lang="zh-TW" altLang="en-US" sz="654" kern="1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just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材        料：請以關鍵字條列</a:t>
            </a:r>
          </a:p>
        </p:txBody>
      </p:sp>
      <p:sp>
        <p:nvSpPr>
          <p:cNvPr id="59" name="文字方塊 58">
            <a:extLst>
              <a:ext uri="{FF2B5EF4-FFF2-40B4-BE49-F238E27FC236}">
                <a16:creationId xmlns:a16="http://schemas.microsoft.com/office/drawing/2014/main" id="{A89B0273-2AA6-44D5-A2ED-FF6C8D036522}"/>
              </a:ext>
            </a:extLst>
          </p:cNvPr>
          <p:cNvSpPr txBox="1"/>
          <p:nvPr/>
        </p:nvSpPr>
        <p:spPr>
          <a:xfrm>
            <a:off x="386229" y="7357113"/>
            <a:ext cx="3602303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35"/>
              </a:spcBef>
            </a:pPr>
            <a:r>
              <a:rPr lang="zh-TW" altLang="en-US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文字說明</a:t>
            </a:r>
          </a:p>
          <a:p>
            <a:pPr algn="just">
              <a:spcBef>
                <a:spcPts val="135"/>
              </a:spcBef>
            </a:pPr>
            <a:r>
              <a:rPr lang="zh-TW" altLang="en-US" sz="850" b="1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小標：微軟正黑</a:t>
            </a:r>
            <a:r>
              <a:rPr lang="en-US" altLang="zh-TW" sz="850" b="1" dirty="0" err="1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blod</a:t>
            </a:r>
            <a:r>
              <a:rPr lang="en-US" altLang="zh-TW" sz="850" b="1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 #8.5</a:t>
            </a:r>
          </a:p>
          <a:p>
            <a:pPr algn="just">
              <a:spcBef>
                <a:spcPts val="135"/>
              </a:spcBef>
            </a:pPr>
            <a:r>
              <a:rPr lang="zh-TW" altLang="en-US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內文：微軟正黑</a:t>
            </a:r>
            <a:r>
              <a:rPr lang="en-US" altLang="zh-TW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light #8.5</a:t>
            </a:r>
          </a:p>
          <a:p>
            <a:pPr algn="just">
              <a:spcBef>
                <a:spcPts val="135"/>
              </a:spcBef>
            </a:pPr>
            <a:r>
              <a:rPr lang="zh-TW" altLang="en-US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行距：</a:t>
            </a:r>
            <a:r>
              <a:rPr lang="en-US" altLang="zh-TW" sz="850" dirty="0">
                <a:solidFill>
                  <a:srgbClr val="333333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13.5pt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5F2F238F-6379-4E14-A316-2CA292200459}"/>
              </a:ext>
            </a:extLst>
          </p:cNvPr>
          <p:cNvSpPr/>
          <p:nvPr/>
        </p:nvSpPr>
        <p:spPr>
          <a:xfrm rot="16200000">
            <a:off x="5002732" y="6617622"/>
            <a:ext cx="2051979" cy="3602303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50"/>
              </a:solidFill>
            </a:endParaRPr>
          </a:p>
        </p:txBody>
      </p:sp>
      <p:sp>
        <p:nvSpPr>
          <p:cNvPr id="81" name="文字方塊 80">
            <a:extLst>
              <a:ext uri="{FF2B5EF4-FFF2-40B4-BE49-F238E27FC236}">
                <a16:creationId xmlns:a16="http://schemas.microsoft.com/office/drawing/2014/main" id="{2E4DAB4D-B826-400E-BE57-7CD46DFB954E}"/>
              </a:ext>
            </a:extLst>
          </p:cNvPr>
          <p:cNvSpPr txBox="1"/>
          <p:nvPr/>
        </p:nvSpPr>
        <p:spPr>
          <a:xfrm>
            <a:off x="5855899" y="7114643"/>
            <a:ext cx="1991251" cy="192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35"/>
              </a:spcBef>
            </a:pPr>
            <a:r>
              <a:rPr lang="zh-TW" altLang="en-US" sz="650" dirty="0">
                <a:solidFill>
                  <a:srgbClr val="5F5F5F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圖說欄位內文：微軟正黑體</a:t>
            </a:r>
            <a:r>
              <a:rPr lang="en-US" altLang="zh-TW" sz="650" dirty="0">
                <a:solidFill>
                  <a:srgbClr val="5F5F5F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light #6.5 </a:t>
            </a:r>
            <a:r>
              <a:rPr lang="zh-TW" altLang="en-US" sz="650" dirty="0">
                <a:solidFill>
                  <a:srgbClr val="5F5F5F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透明度：</a:t>
            </a:r>
            <a:r>
              <a:rPr lang="en-US" altLang="zh-TW" sz="650" dirty="0">
                <a:solidFill>
                  <a:srgbClr val="5F5F5F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90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61F0CF4D-288B-4C28-B16B-8D151D523946}"/>
              </a:ext>
            </a:extLst>
          </p:cNvPr>
          <p:cNvSpPr/>
          <p:nvPr/>
        </p:nvSpPr>
        <p:spPr>
          <a:xfrm rot="16200000">
            <a:off x="4073091" y="3527659"/>
            <a:ext cx="146986" cy="7365986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50"/>
              </a:solidFill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3787BD96-0423-464E-B519-E25D03831B78}"/>
              </a:ext>
            </a:extLst>
          </p:cNvPr>
          <p:cNvSpPr/>
          <p:nvPr/>
        </p:nvSpPr>
        <p:spPr>
          <a:xfrm rot="16200000">
            <a:off x="5998485" y="-168437"/>
            <a:ext cx="1120695" cy="2367341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50"/>
              </a:solidFill>
            </a:endParaRPr>
          </a:p>
        </p:txBody>
      </p:sp>
      <p:sp>
        <p:nvSpPr>
          <p:cNvPr id="103" name="文字方塊 102">
            <a:extLst>
              <a:ext uri="{FF2B5EF4-FFF2-40B4-BE49-F238E27FC236}">
                <a16:creationId xmlns:a16="http://schemas.microsoft.com/office/drawing/2014/main" id="{FE0F178B-1543-44DE-A82A-1F673E1DB9F7}"/>
              </a:ext>
            </a:extLst>
          </p:cNvPr>
          <p:cNvSpPr txBox="1"/>
          <p:nvPr/>
        </p:nvSpPr>
        <p:spPr>
          <a:xfrm>
            <a:off x="5535921" y="633333"/>
            <a:ext cx="2089621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35"/>
              </a:spcBef>
            </a:pPr>
            <a:r>
              <a:rPr lang="zh-TW" altLang="en-US" sz="65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評審委員評語</a:t>
            </a:r>
            <a:r>
              <a:rPr lang="en-US" altLang="zh-TW" sz="65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(</a:t>
            </a:r>
            <a:r>
              <a:rPr lang="zh-TW" altLang="en-US" sz="65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預留位置</a:t>
            </a:r>
            <a:r>
              <a:rPr lang="en-US" altLang="zh-TW" sz="65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)</a:t>
            </a:r>
          </a:p>
          <a:p>
            <a:pPr algn="just">
              <a:spcBef>
                <a:spcPts val="135"/>
              </a:spcBef>
            </a:pPr>
            <a:endParaRPr lang="en-US" altLang="zh-TW" sz="650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  <a:p>
            <a:pPr marR="0" algn="just" rtl="0"/>
            <a:r>
              <a:rPr lang="zh-TW" altLang="en-US" sz="105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敬請預留此區域</a:t>
            </a:r>
            <a:r>
              <a:rPr lang="zh-TW" altLang="en-US" sz="105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，如獲得年度大獎、傑出獎、優質獎將在此處編排評審評語。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57158BA4-7629-4B8F-8CCD-5425189EE0B9}"/>
              </a:ext>
            </a:extLst>
          </p:cNvPr>
          <p:cNvSpPr/>
          <p:nvPr/>
        </p:nvSpPr>
        <p:spPr>
          <a:xfrm rot="16200000">
            <a:off x="3528562" y="-168437"/>
            <a:ext cx="1120695" cy="2367341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50"/>
              </a:solidFill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3E640130-9412-4B05-B649-602E8F78F766}"/>
              </a:ext>
            </a:extLst>
          </p:cNvPr>
          <p:cNvSpPr/>
          <p:nvPr/>
        </p:nvSpPr>
        <p:spPr>
          <a:xfrm rot="16200000">
            <a:off x="1086914" y="-168437"/>
            <a:ext cx="1120695" cy="2367341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50"/>
              </a:solidFill>
            </a:endParaRPr>
          </a:p>
        </p:txBody>
      </p:sp>
      <p:sp>
        <p:nvSpPr>
          <p:cNvPr id="108" name="文字方塊 107">
            <a:extLst>
              <a:ext uri="{FF2B5EF4-FFF2-40B4-BE49-F238E27FC236}">
                <a16:creationId xmlns:a16="http://schemas.microsoft.com/office/drawing/2014/main" id="{AA159F67-5175-4305-B346-42A40BDAC5E6}"/>
              </a:ext>
            </a:extLst>
          </p:cNvPr>
          <p:cNvSpPr txBox="1"/>
          <p:nvPr/>
        </p:nvSpPr>
        <p:spPr>
          <a:xfrm>
            <a:off x="2946994" y="522019"/>
            <a:ext cx="2412840" cy="99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面       積：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00,000 m</a:t>
            </a:r>
            <a:r>
              <a:rPr lang="en-US" altLang="zh-TW" sz="654" kern="100" baseline="300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2</a:t>
            </a:r>
            <a:endParaRPr lang="zh-TW" altLang="en-US" sz="654" kern="100" baseline="300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造       價：新台幣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000,000,000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元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數字即可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endParaRPr lang="zh-TW" altLang="en-US" sz="654" kern="1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設計時間：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0000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西元年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/00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月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-0000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西元年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/00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月</a:t>
            </a: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施工時間：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0000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西元年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/00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月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-0000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西元年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/00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月</a:t>
            </a:r>
          </a:p>
          <a:p>
            <a:pPr algn="just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其他獲獎：請填寫當年內獲獎完整名稱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+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獎項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不超過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3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年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endParaRPr lang="zh-TW" altLang="en-US" sz="654" kern="1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R="0" algn="just" rtl="0"/>
            <a:endParaRPr lang="zh-TW" altLang="en-US" sz="654" kern="1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內文：微軟正黑體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light #6.5 </a:t>
            </a:r>
            <a:endParaRPr lang="zh-TW" altLang="en-US" sz="654" kern="1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行距：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11pt</a:t>
            </a:r>
            <a:endParaRPr lang="zh-TW" altLang="en-US" sz="654" kern="1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R="0" algn="just" rtl="0"/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文字顏色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須為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CMYK)</a:t>
            </a:r>
            <a:r>
              <a:rPr lang="zh-TW" altLang="en-US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en-US" altLang="zh-TW" sz="654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K90</a:t>
            </a:r>
            <a:endParaRPr lang="zh-TW" altLang="en-US" sz="654" kern="1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4AD30D4-5960-4ADA-BCE9-458B2BED67C8}"/>
              </a:ext>
            </a:extLst>
          </p:cNvPr>
          <p:cNvSpPr txBox="1"/>
          <p:nvPr/>
        </p:nvSpPr>
        <p:spPr>
          <a:xfrm>
            <a:off x="7788936" y="423995"/>
            <a:ext cx="461665" cy="20688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R="0" algn="l" rtl="0"/>
            <a:r>
              <a:rPr lang="zh-TW" altLang="en-US" sz="9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</a:t>
            </a:r>
            <a:r>
              <a:rPr lang="en-US" altLang="zh-TW" sz="9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</a:t>
            </a:r>
            <a:r>
              <a:rPr lang="zh-TW" altLang="en-US" sz="9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屆台灣景觀大獎專輯</a:t>
            </a:r>
          </a:p>
          <a:p>
            <a:pPr marR="0" algn="l" rtl="0"/>
            <a:r>
              <a:rPr lang="en-US" altLang="zh-TW" sz="9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The </a:t>
            </a:r>
            <a:r>
              <a:rPr lang="en-US" altLang="zh-TW" sz="900" dirty="0" err="1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OOth</a:t>
            </a:r>
            <a:r>
              <a:rPr lang="en-US" altLang="zh-TW" sz="9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Taiwan</a:t>
            </a:r>
            <a:r>
              <a:rPr lang="zh-TW" altLang="en-US" sz="9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9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Landscape Awards</a:t>
            </a:r>
            <a:endParaRPr lang="zh-TW" altLang="en-US" sz="9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0" name="文字方塊 109">
            <a:extLst>
              <a:ext uri="{FF2B5EF4-FFF2-40B4-BE49-F238E27FC236}">
                <a16:creationId xmlns:a16="http://schemas.microsoft.com/office/drawing/2014/main" id="{359AB098-AACB-4CF3-9F20-6A234957D16A}"/>
              </a:ext>
            </a:extLst>
          </p:cNvPr>
          <p:cNvSpPr txBox="1"/>
          <p:nvPr/>
        </p:nvSpPr>
        <p:spPr>
          <a:xfrm>
            <a:off x="7908386" y="3204485"/>
            <a:ext cx="323165" cy="136191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TW" altLang="en-US" sz="9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公園綠地公共開放空間類</a:t>
            </a:r>
            <a:endParaRPr lang="en-US" altLang="zh-TW" sz="9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8C95325E-A726-4B2C-83A2-ABEBF7FFE324}"/>
              </a:ext>
            </a:extLst>
          </p:cNvPr>
          <p:cNvSpPr/>
          <p:nvPr/>
        </p:nvSpPr>
        <p:spPr>
          <a:xfrm rot="16200000">
            <a:off x="4939863" y="3423410"/>
            <a:ext cx="6309063" cy="372012"/>
          </a:xfrm>
          <a:prstGeom prst="rect">
            <a:avLst/>
          </a:prstGeom>
          <a:noFill/>
          <a:ln w="127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50"/>
              </a:solidFill>
            </a:endParaRPr>
          </a:p>
        </p:txBody>
      </p:sp>
      <p:sp>
        <p:nvSpPr>
          <p:cNvPr id="115" name="文字方塊 114">
            <a:extLst>
              <a:ext uri="{FF2B5EF4-FFF2-40B4-BE49-F238E27FC236}">
                <a16:creationId xmlns:a16="http://schemas.microsoft.com/office/drawing/2014/main" id="{16DB2739-9533-4BE8-97E9-A013E3CB7313}"/>
              </a:ext>
            </a:extLst>
          </p:cNvPr>
          <p:cNvSpPr txBox="1"/>
          <p:nvPr/>
        </p:nvSpPr>
        <p:spPr>
          <a:xfrm>
            <a:off x="7927436" y="4993073"/>
            <a:ext cx="323165" cy="17708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TW" sz="9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Outstanding Award      </a:t>
            </a:r>
            <a:r>
              <a:rPr lang="zh-TW" altLang="en-US" sz="9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傑出獎</a:t>
            </a:r>
            <a:endParaRPr lang="en-US" altLang="zh-TW" sz="9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B85C6200-47E8-4BC9-A444-ADD409717005}"/>
              </a:ext>
            </a:extLst>
          </p:cNvPr>
          <p:cNvSpPr/>
          <p:nvPr/>
        </p:nvSpPr>
        <p:spPr>
          <a:xfrm>
            <a:off x="7908386" y="4774276"/>
            <a:ext cx="378583" cy="45719"/>
          </a:xfrm>
          <a:prstGeom prst="rect">
            <a:avLst/>
          </a:prstGeom>
          <a:solidFill>
            <a:srgbClr val="D2E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92D050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256DD3B-4EAE-48F8-9B34-61577D91933F}"/>
              </a:ext>
            </a:extLst>
          </p:cNvPr>
          <p:cNvSpPr/>
          <p:nvPr/>
        </p:nvSpPr>
        <p:spPr>
          <a:xfrm rot="16200000">
            <a:off x="1238752" y="6617623"/>
            <a:ext cx="2051979" cy="3602303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00B050"/>
              </a:solidFill>
            </a:endParaRPr>
          </a:p>
        </p:txBody>
      </p: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684C2ADA-3480-44DE-B2C6-332C0FBFFCF6}"/>
              </a:ext>
            </a:extLst>
          </p:cNvPr>
          <p:cNvSpPr txBox="1"/>
          <p:nvPr/>
        </p:nvSpPr>
        <p:spPr>
          <a:xfrm>
            <a:off x="7084410" y="2781738"/>
            <a:ext cx="400110" cy="3683060"/>
          </a:xfrm>
          <a:prstGeom prst="rect">
            <a:avLst/>
          </a:prstGeom>
          <a:noFill/>
          <a:ln w="12700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pPr marR="0"/>
            <a:r>
              <a:rPr lang="zh-TW" altLang="en-US" sz="1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獲獎類別及獎項，將由學會編輯小組統一調整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C7A4B54-A168-68DD-7B12-4CA9F5921520}"/>
              </a:ext>
            </a:extLst>
          </p:cNvPr>
          <p:cNvSpPr txBox="1"/>
          <p:nvPr/>
        </p:nvSpPr>
        <p:spPr>
          <a:xfrm>
            <a:off x="507171" y="1798973"/>
            <a:ext cx="4154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just" rtl="0"/>
            <a:r>
              <a:rPr lang="zh-TW" altLang="en-US" sz="14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空間性質請選擇以上項目填寫</a:t>
            </a:r>
            <a:r>
              <a:rPr lang="en-US" altLang="zh-TW" sz="14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(</a:t>
            </a:r>
            <a:r>
              <a:rPr lang="zh-TW" altLang="en-US" sz="14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可複選</a:t>
            </a:r>
            <a:r>
              <a:rPr lang="en-US" altLang="zh-TW" sz="14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)</a:t>
            </a:r>
            <a:r>
              <a:rPr lang="zh-TW" altLang="en-US" sz="14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，如有需求請自行增加項目，勿調整原關鍵字內容。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4B299901-243A-0653-DDFC-1D4524738D16}"/>
              </a:ext>
            </a:extLst>
          </p:cNvPr>
          <p:cNvSpPr txBox="1"/>
          <p:nvPr/>
        </p:nvSpPr>
        <p:spPr>
          <a:xfrm>
            <a:off x="606243" y="2346904"/>
            <a:ext cx="3896746" cy="707886"/>
          </a:xfrm>
          <a:prstGeom prst="rect">
            <a:avLst/>
          </a:prstGeom>
          <a:noFill/>
          <a:ln w="12700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algn="just" rtl="0"/>
            <a:r>
              <a:rPr lang="zh-TW" altLang="en-US" sz="1000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空間性質：</a:t>
            </a:r>
            <a:endParaRPr lang="en-US" altLang="zh-TW" sz="1000" kern="100" dirty="0">
              <a:solidFill>
                <a:srgbClr val="5F5F5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algn="just"/>
            <a:r>
              <a:rPr lang="zh-TW" altLang="en-US" sz="1000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河川環境、海岸環境、文化設施、公路景觀、企業</a:t>
            </a:r>
            <a:r>
              <a:rPr lang="en-US" altLang="zh-TW" sz="1000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/</a:t>
            </a:r>
            <a:r>
              <a:rPr lang="zh-TW" altLang="en-US" sz="1000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公司環境、學校、滯洪池、步道、自行車道、街道傢俱、住宅</a:t>
            </a:r>
            <a:r>
              <a:rPr lang="en-US" altLang="zh-TW" sz="1000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/</a:t>
            </a:r>
            <a:r>
              <a:rPr lang="zh-TW" altLang="en-US" sz="1000" kern="100" dirty="0">
                <a:solidFill>
                  <a:srgbClr val="5F5F5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鄰里空間、文化地景、濕地、遊戲區、公園、綠園道、光環境、橋梁、水環境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43CEFB1A-DEC5-2920-FA59-C436972F360E}"/>
              </a:ext>
            </a:extLst>
          </p:cNvPr>
          <p:cNvSpPr txBox="1"/>
          <p:nvPr/>
        </p:nvSpPr>
        <p:spPr>
          <a:xfrm>
            <a:off x="2794856" y="200173"/>
            <a:ext cx="1419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35"/>
              </a:spcBef>
            </a:pPr>
            <a:r>
              <a:rPr lang="zh-TW" altLang="en-US" sz="14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作品資料</a:t>
            </a:r>
            <a:endParaRPr lang="en-US" altLang="zh-TW" sz="1400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7FBAA9B4-4D83-3966-DF15-446C5A23ED16}"/>
              </a:ext>
            </a:extLst>
          </p:cNvPr>
          <p:cNvSpPr txBox="1"/>
          <p:nvPr/>
        </p:nvSpPr>
        <p:spPr>
          <a:xfrm>
            <a:off x="350421" y="217873"/>
            <a:ext cx="9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35"/>
              </a:spcBef>
            </a:pPr>
            <a:r>
              <a:rPr lang="zh-TW" altLang="en-US" sz="14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作品資料</a:t>
            </a:r>
            <a:endParaRPr lang="en-US" altLang="zh-TW" sz="1400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A3CE8E9-7ED1-06A2-C33E-A37E8AA8AEAE}"/>
              </a:ext>
            </a:extLst>
          </p:cNvPr>
          <p:cNvSpPr/>
          <p:nvPr/>
        </p:nvSpPr>
        <p:spPr>
          <a:xfrm>
            <a:off x="463587" y="1698370"/>
            <a:ext cx="7365987" cy="5433013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097B752C-6E96-CE31-ABFD-C993FCDA5813}"/>
              </a:ext>
            </a:extLst>
          </p:cNvPr>
          <p:cNvGrpSpPr/>
          <p:nvPr/>
        </p:nvGrpSpPr>
        <p:grpSpPr>
          <a:xfrm>
            <a:off x="3916271" y="6628916"/>
            <a:ext cx="3763680" cy="192360"/>
            <a:chOff x="3916271" y="6628916"/>
            <a:chExt cx="3763680" cy="19236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F8C7531B-69C4-A09B-2750-0C5F744FFC37}"/>
                </a:ext>
              </a:extLst>
            </p:cNvPr>
            <p:cNvSpPr/>
            <p:nvPr/>
          </p:nvSpPr>
          <p:spPr>
            <a:xfrm rot="16200000">
              <a:off x="5735387" y="4840003"/>
              <a:ext cx="125447" cy="3763680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rgbClr val="00B050"/>
                </a:solidFill>
              </a:endParaRPr>
            </a:p>
          </p:txBody>
        </p:sp>
        <p:sp>
          <p:nvSpPr>
            <p:cNvPr id="23" name="文字方塊 22">
              <a:extLst>
                <a:ext uri="{FF2B5EF4-FFF2-40B4-BE49-F238E27FC236}">
                  <a16:creationId xmlns:a16="http://schemas.microsoft.com/office/drawing/2014/main" id="{619B4DBD-BCF7-0ACF-775B-49DA5BCFF733}"/>
                </a:ext>
              </a:extLst>
            </p:cNvPr>
            <p:cNvSpPr txBox="1"/>
            <p:nvPr/>
          </p:nvSpPr>
          <p:spPr>
            <a:xfrm>
              <a:off x="5138314" y="6628916"/>
              <a:ext cx="1319592" cy="1923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135"/>
                </a:spcBef>
              </a:pPr>
              <a:r>
                <a:rPr lang="zh-TW" altLang="en-US" sz="650" dirty="0">
                  <a:solidFill>
                    <a:schemeClr val="accent6">
                      <a:lumMod val="75000"/>
                    </a:schemeClr>
                  </a:solidFill>
                  <a:latin typeface="微軟正黑體 Light" panose="020B0304030504040204" pitchFamily="34" charset="-120"/>
                  <a:ea typeface="微軟正黑體 Light" panose="020B0304030504040204" pitchFamily="34" charset="-120"/>
                  <a:cs typeface="微軟正黑體 Light" panose="020B0304030504040204" pitchFamily="34" charset="-120"/>
                </a:rPr>
                <a:t>圖  片  與  圖  片  間  格  距  離</a:t>
              </a:r>
              <a:endParaRPr lang="en-US" altLang="zh-TW" sz="65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endParaRPr>
            </a:p>
          </p:txBody>
        </p: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2C412AB0-C58A-FFF0-B9A6-C324BEA97332}"/>
              </a:ext>
            </a:extLst>
          </p:cNvPr>
          <p:cNvGrpSpPr/>
          <p:nvPr/>
        </p:nvGrpSpPr>
        <p:grpSpPr>
          <a:xfrm>
            <a:off x="7483806" y="4693920"/>
            <a:ext cx="384721" cy="1770878"/>
            <a:chOff x="7483806" y="4693920"/>
            <a:chExt cx="384721" cy="1770878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3E588CF-5280-A06B-AE15-CF7727B86424}"/>
                </a:ext>
              </a:extLst>
            </p:cNvPr>
            <p:cNvSpPr/>
            <p:nvPr/>
          </p:nvSpPr>
          <p:spPr>
            <a:xfrm>
              <a:off x="7570124" y="4693920"/>
              <a:ext cx="110836" cy="1770878"/>
            </a:xfrm>
            <a:prstGeom prst="rect">
              <a:avLst/>
            </a:prstGeom>
            <a:no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rgbClr val="00B050"/>
                </a:solidFill>
              </a:endParaRPr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A4E80881-0B65-CD8B-9C43-2D89F77C1C3A}"/>
                </a:ext>
              </a:extLst>
            </p:cNvPr>
            <p:cNvSpPr txBox="1"/>
            <p:nvPr/>
          </p:nvSpPr>
          <p:spPr>
            <a:xfrm>
              <a:off x="7483806" y="4980958"/>
              <a:ext cx="384721" cy="119680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en-US" altLang="zh-TW" sz="65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650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圖   片  與  圖  片  間  格  距  離</a:t>
              </a:r>
            </a:p>
          </p:txBody>
        </p:sp>
      </p:grp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C1F5B227-D8E2-AD28-04B7-8FBD190F4DBB}"/>
              </a:ext>
            </a:extLst>
          </p:cNvPr>
          <p:cNvSpPr txBox="1"/>
          <p:nvPr/>
        </p:nvSpPr>
        <p:spPr>
          <a:xfrm>
            <a:off x="1822003" y="5031954"/>
            <a:ext cx="4649160" cy="646331"/>
          </a:xfrm>
          <a:prstGeom prst="rect">
            <a:avLst/>
          </a:prstGeom>
          <a:noFill/>
          <a:ln>
            <a:solidFill>
              <a:srgbClr val="D2E19B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35"/>
              </a:spcBef>
            </a:pPr>
            <a:r>
              <a:rPr lang="zh-TW" altLang="en-US" sz="18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綠色框及文字為</a:t>
            </a:r>
            <a:r>
              <a:rPr lang="zh-TW" altLang="en-US" sz="1800" b="1" u="sng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說明參考範本用</a:t>
            </a:r>
            <a:r>
              <a:rPr lang="zh-TW" altLang="en-US" sz="18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，請於編排時刪除，僅留下案例相關內容及照片即可。</a:t>
            </a:r>
            <a:endParaRPr lang="en-US" altLang="zh-TW" sz="1800" b="1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6E3488E5-6573-506D-E223-6AF91CDC6C42}"/>
              </a:ext>
            </a:extLst>
          </p:cNvPr>
          <p:cNvSpPr/>
          <p:nvPr/>
        </p:nvSpPr>
        <p:spPr>
          <a:xfrm rot="16200000">
            <a:off x="1348375" y="409193"/>
            <a:ext cx="116364" cy="1609256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0000"/>
              </a:solidFill>
            </a:endParaRPr>
          </a:p>
        </p:txBody>
      </p:sp>
      <p:cxnSp>
        <p:nvCxnSpPr>
          <p:cNvPr id="41" name="直線單箭頭接點 40">
            <a:extLst>
              <a:ext uri="{FF2B5EF4-FFF2-40B4-BE49-F238E27FC236}">
                <a16:creationId xmlns:a16="http://schemas.microsoft.com/office/drawing/2014/main" id="{37A61D76-4F29-28C0-161C-8D4A9F2C93AA}"/>
              </a:ext>
            </a:extLst>
          </p:cNvPr>
          <p:cNvCxnSpPr>
            <a:cxnSpLocks/>
          </p:cNvCxnSpPr>
          <p:nvPr/>
        </p:nvCxnSpPr>
        <p:spPr>
          <a:xfrm>
            <a:off x="1766455" y="1267690"/>
            <a:ext cx="0" cy="57405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20634B56-01B0-9E4C-FB34-BEA2C0A81F59}"/>
              </a:ext>
            </a:extLst>
          </p:cNvPr>
          <p:cNvSpPr txBox="1"/>
          <p:nvPr/>
        </p:nvSpPr>
        <p:spPr>
          <a:xfrm>
            <a:off x="1898289" y="8327923"/>
            <a:ext cx="102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35"/>
              </a:spcBef>
            </a:pPr>
            <a:r>
              <a:rPr lang="zh-TW" altLang="en-US" sz="14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文字框</a:t>
            </a:r>
            <a:endParaRPr lang="en-US" altLang="zh-TW" sz="1400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</p:txBody>
      </p:sp>
      <p:sp>
        <p:nvSpPr>
          <p:cNvPr id="43" name="文字方塊 42">
            <a:extLst>
              <a:ext uri="{FF2B5EF4-FFF2-40B4-BE49-F238E27FC236}">
                <a16:creationId xmlns:a16="http://schemas.microsoft.com/office/drawing/2014/main" id="{62903F6D-64A9-B090-89C4-41319BF5D086}"/>
              </a:ext>
            </a:extLst>
          </p:cNvPr>
          <p:cNvSpPr txBox="1"/>
          <p:nvPr/>
        </p:nvSpPr>
        <p:spPr>
          <a:xfrm>
            <a:off x="5706577" y="8327923"/>
            <a:ext cx="102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35"/>
              </a:spcBef>
            </a:pPr>
            <a:r>
              <a:rPr lang="zh-TW" altLang="en-US" sz="14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文字框</a:t>
            </a:r>
            <a:endParaRPr lang="en-US" altLang="zh-TW" sz="1400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</p:txBody>
      </p:sp>
      <p:sp>
        <p:nvSpPr>
          <p:cNvPr id="45" name="文字方塊 44">
            <a:extLst>
              <a:ext uri="{FF2B5EF4-FFF2-40B4-BE49-F238E27FC236}">
                <a16:creationId xmlns:a16="http://schemas.microsoft.com/office/drawing/2014/main" id="{349F396E-A2A5-FFB4-312E-219D37E2638E}"/>
              </a:ext>
            </a:extLst>
          </p:cNvPr>
          <p:cNvSpPr txBox="1"/>
          <p:nvPr/>
        </p:nvSpPr>
        <p:spPr>
          <a:xfrm>
            <a:off x="2207681" y="3335909"/>
            <a:ext cx="3763684" cy="1361911"/>
          </a:xfrm>
          <a:prstGeom prst="rec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35"/>
              </a:spcBef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圖片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  <a:p>
            <a:pPr algn="ctr">
              <a:spcBef>
                <a:spcPts val="135"/>
              </a:spcBef>
            </a:pP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(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需有平面配置圖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)</a:t>
            </a:r>
          </a:p>
          <a:p>
            <a:pPr algn="ctr">
              <a:spcBef>
                <a:spcPts val="135"/>
              </a:spcBef>
            </a:pPr>
            <a:r>
              <a:rPr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備註</a:t>
            </a:r>
            <a:r>
              <a:rPr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:</a:t>
            </a:r>
            <a:r>
              <a:rPr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請注意照片解析度</a:t>
            </a:r>
            <a:endParaRPr lang="en-US" altLang="zh-TW" sz="2000" b="1" dirty="0">
              <a:solidFill>
                <a:schemeClr val="accent6">
                  <a:lumMod val="75000"/>
                </a:schemeClr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  <a:cs typeface="微軟正黑體 Light" panose="020B0304030504040204" pitchFamily="34" charset="-120"/>
            </a:endParaRPr>
          </a:p>
          <a:p>
            <a:pPr algn="ctr">
              <a:spcBef>
                <a:spcPts val="135"/>
              </a:spcBef>
            </a:pPr>
            <a:r>
              <a:rPr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(</a:t>
            </a:r>
            <a:r>
              <a:rPr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避免</a:t>
            </a:r>
            <a:r>
              <a:rPr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PPT</a:t>
            </a:r>
            <a:r>
              <a:rPr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壓縮圖片</a:t>
            </a:r>
            <a:r>
              <a:rPr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微軟正黑體 Light" panose="020B0304030504040204" pitchFamily="34" charset="-120"/>
              </a:rPr>
              <a:t>)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AFACC89-6304-F599-19B5-DF5E8D4AD530}"/>
              </a:ext>
            </a:extLst>
          </p:cNvPr>
          <p:cNvSpPr/>
          <p:nvPr/>
        </p:nvSpPr>
        <p:spPr>
          <a:xfrm rot="16200000">
            <a:off x="6316540" y="4695259"/>
            <a:ext cx="3555706" cy="37201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FF0000"/>
              </a:solidFill>
            </a:endParaRPr>
          </a:p>
        </p:txBody>
      </p:sp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C19355DB-9D52-7E0F-4CFB-D47AC1299A5E}"/>
              </a:ext>
            </a:extLst>
          </p:cNvPr>
          <p:cNvCxnSpPr>
            <a:cxnSpLocks/>
          </p:cNvCxnSpPr>
          <p:nvPr/>
        </p:nvCxnSpPr>
        <p:spPr>
          <a:xfrm flipH="1">
            <a:off x="7483806" y="4009977"/>
            <a:ext cx="42458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9958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821</TotalTime>
  <Words>589</Words>
  <Application>Microsoft Office PowerPoint</Application>
  <PresentationFormat>自訂</PresentationFormat>
  <Paragraphs>67</Paragraphs>
  <Slides>2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8" baseType="lpstr">
      <vt:lpstr>微軟正黑體</vt:lpstr>
      <vt:lpstr>微軟正黑體 Light</vt:lpstr>
      <vt:lpstr>Arial</vt:lpstr>
      <vt:lpstr>Calibri</vt:lpstr>
      <vt:lpstr>Calibri Light</vt:lpstr>
      <vt:lpstr>Office 佈景主題</vt:lpstr>
      <vt:lpstr>PowerPoint 簡報</vt:lpstr>
      <vt:lpstr>PowerPoint 簡報</vt:lpstr>
    </vt:vector>
  </TitlesOfParts>
  <Company>TYLin Taiwan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tylinuser</dc:creator>
  <cp:lastModifiedBy>Genius</cp:lastModifiedBy>
  <cp:revision>106</cp:revision>
  <cp:lastPrinted>2021-03-11T12:07:43Z</cp:lastPrinted>
  <dcterms:created xsi:type="dcterms:W3CDTF">2021-03-11T01:23:46Z</dcterms:created>
  <dcterms:modified xsi:type="dcterms:W3CDTF">2026-08-26T07:06:58Z</dcterms:modified>
</cp:coreProperties>
</file>